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57" r:id="rId5"/>
    <p:sldId id="268" r:id="rId6"/>
    <p:sldId id="259" r:id="rId7"/>
    <p:sldId id="260" r:id="rId8"/>
    <p:sldId id="267"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18396F-8C9F-0C3F-E689-CCCDF52A207F}" v="2" dt="2026-04-08T07:27:36.76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6" d="100"/>
          <a:sy n="96" d="100"/>
        </p:scale>
        <p:origin x="17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1378867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183738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13B0139D-E630-4D01-AC25-72E46104E263}" type="slidenum">
              <a:rPr lang="nl-NL" smtClean="0"/>
              <a:t>‹nr.›</a:t>
            </a:fld>
            <a:endParaRPr lang="nl-NL"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60936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844304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13B0139D-E630-4D01-AC25-72E46104E263}" type="slidenum">
              <a:rPr lang="nl-NL" smtClean="0"/>
              <a:t>‹nr.›</a:t>
            </a:fld>
            <a:endParaRPr lang="nl-NL"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576770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797038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14890636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1379994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2400172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3717472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1903070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8" name="Footer Placeholder 7"/>
          <p:cNvSpPr>
            <a:spLocks noGrp="1"/>
          </p:cNvSpPr>
          <p:nvPr>
            <p:ph type="ftr" sz="quarter" idx="11"/>
          </p:nvPr>
        </p:nvSpPr>
        <p:spPr/>
        <p:txBody>
          <a:bodyPr/>
          <a:lstStyle/>
          <a:p>
            <a:endParaRPr lang="nl-NL" dirty="0"/>
          </a:p>
        </p:txBody>
      </p:sp>
      <p:sp>
        <p:nvSpPr>
          <p:cNvPr id="9" name="Slide Number Placeholder 8"/>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4272495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4" name="Footer Placeholder 3"/>
          <p:cNvSpPr>
            <a:spLocks noGrp="1"/>
          </p:cNvSpPr>
          <p:nvPr>
            <p:ph type="ftr" sz="quarter" idx="11"/>
          </p:nvPr>
        </p:nvSpPr>
        <p:spPr/>
        <p:txBody>
          <a:bodyPr/>
          <a:lstStyle/>
          <a:p>
            <a:endParaRPr lang="nl-NL" dirty="0"/>
          </a:p>
        </p:txBody>
      </p:sp>
      <p:sp>
        <p:nvSpPr>
          <p:cNvPr id="5" name="Slide Number Placeholder 4"/>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2890298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3" name="Footer Placeholder 2"/>
          <p:cNvSpPr>
            <a:spLocks noGrp="1"/>
          </p:cNvSpPr>
          <p:nvPr>
            <p:ph type="ftr" sz="quarter" idx="11"/>
          </p:nvPr>
        </p:nvSpPr>
        <p:spPr/>
        <p:txBody>
          <a:bodyPr/>
          <a:lstStyle/>
          <a:p>
            <a:endParaRPr lang="nl-NL" dirty="0"/>
          </a:p>
        </p:txBody>
      </p:sp>
      <p:sp>
        <p:nvSpPr>
          <p:cNvPr id="4" name="Slide Number Placeholder 3"/>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3673948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790107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dirty="0"/>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FFA591F-07CF-4A1D-8E8B-BD5DC2E6ECCD}" type="datetimeFigureOut">
              <a:rPr lang="nl-NL" smtClean="0"/>
              <a:t>8-4-2026</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p:txBody>
          <a:bodyPr/>
          <a:lstStyle/>
          <a:p>
            <a:fld id="{13B0139D-E630-4D01-AC25-72E46104E263}" type="slidenum">
              <a:rPr lang="nl-NL" smtClean="0"/>
              <a:t>‹nr.›</a:t>
            </a:fld>
            <a:endParaRPr lang="nl-NL" dirty="0"/>
          </a:p>
        </p:txBody>
      </p:sp>
    </p:spTree>
    <p:extLst>
      <p:ext uri="{BB962C8B-B14F-4D97-AF65-F5344CB8AC3E}">
        <p14:creationId xmlns:p14="http://schemas.microsoft.com/office/powerpoint/2010/main" val="3483812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FFA591F-07CF-4A1D-8E8B-BD5DC2E6ECCD}" type="datetimeFigureOut">
              <a:rPr lang="nl-NL" smtClean="0"/>
              <a:t>8-4-2026</a:t>
            </a:fld>
            <a:endParaRPr lang="nl-NL"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3B0139D-E630-4D01-AC25-72E46104E263}" type="slidenum">
              <a:rPr lang="nl-NL" smtClean="0"/>
              <a:t>‹nr.›</a:t>
            </a:fld>
            <a:endParaRPr lang="nl-NL" dirty="0"/>
          </a:p>
        </p:txBody>
      </p:sp>
    </p:spTree>
    <p:extLst>
      <p:ext uri="{BB962C8B-B14F-4D97-AF65-F5344CB8AC3E}">
        <p14:creationId xmlns:p14="http://schemas.microsoft.com/office/powerpoint/2010/main" val="35011701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0570C-1252-4895-BB9E-1C2C53223D8F}"/>
              </a:ext>
            </a:extLst>
          </p:cNvPr>
          <p:cNvSpPr>
            <a:spLocks noGrp="1"/>
          </p:cNvSpPr>
          <p:nvPr>
            <p:ph type="ctrTitle"/>
          </p:nvPr>
        </p:nvSpPr>
        <p:spPr>
          <a:xfrm>
            <a:off x="862965" y="1186584"/>
            <a:ext cx="7766936" cy="725516"/>
          </a:xfrm>
        </p:spPr>
        <p:txBody>
          <a:bodyPr/>
          <a:lstStyle/>
          <a:p>
            <a:pPr algn="l"/>
            <a:r>
              <a:rPr lang="nl-NL" sz="4000" dirty="0"/>
              <a:t>Jaarverslag secretariaat 2025</a:t>
            </a:r>
          </a:p>
        </p:txBody>
      </p:sp>
      <p:sp>
        <p:nvSpPr>
          <p:cNvPr id="3" name="Ondertitel 2">
            <a:extLst>
              <a:ext uri="{FF2B5EF4-FFF2-40B4-BE49-F238E27FC236}">
                <a16:creationId xmlns:a16="http://schemas.microsoft.com/office/drawing/2014/main" id="{BCD9ACBE-8EE2-4AF4-84AD-B79A37E33079}"/>
              </a:ext>
            </a:extLst>
          </p:cNvPr>
          <p:cNvSpPr>
            <a:spLocks noGrp="1"/>
          </p:cNvSpPr>
          <p:nvPr>
            <p:ph type="subTitle" idx="1"/>
          </p:nvPr>
        </p:nvSpPr>
        <p:spPr>
          <a:xfrm>
            <a:off x="600364" y="1330036"/>
            <a:ext cx="8673639" cy="5283597"/>
          </a:xfrm>
        </p:spPr>
        <p:txBody>
          <a:bodyPr>
            <a:noAutofit/>
          </a:bodyPr>
          <a:lstStyle/>
          <a:p>
            <a:pPr marL="342900" indent="-342900" algn="l">
              <a:buFont typeface="Arial" panose="020B0604020202020204" pitchFamily="34" charset="0"/>
              <a:buChar char="•"/>
            </a:pPr>
            <a:endParaRPr lang="nl-NL" sz="2400" dirty="0"/>
          </a:p>
          <a:p>
            <a:pPr marL="342900" indent="-342900" algn="l">
              <a:buFont typeface="Arial" panose="020B0604020202020204" pitchFamily="34" charset="0"/>
              <a:buChar char="•"/>
            </a:pPr>
            <a:endParaRPr lang="nl-NL" sz="2400" dirty="0"/>
          </a:p>
          <a:p>
            <a:pPr marL="342900" indent="-342900" algn="l">
              <a:buFont typeface="Arial" panose="020B0604020202020204" pitchFamily="34" charset="0"/>
              <a:buChar char="•"/>
            </a:pPr>
            <a:endParaRPr lang="nl-NL" sz="2400" dirty="0"/>
          </a:p>
          <a:p>
            <a:pPr marL="342900" indent="-342900" algn="l">
              <a:buFont typeface="Arial" panose="020B0604020202020204" pitchFamily="34" charset="0"/>
              <a:buChar char="•"/>
            </a:pPr>
            <a:r>
              <a:rPr lang="nl-NL" sz="2800" dirty="0">
                <a:solidFill>
                  <a:srgbClr val="002060"/>
                </a:solidFill>
              </a:rPr>
              <a:t>Doel van de Huurdersraad Mijande Wonen</a:t>
            </a:r>
          </a:p>
          <a:p>
            <a:pPr marL="342900" indent="-342900" algn="l">
              <a:buFont typeface="Arial" panose="020B0604020202020204" pitchFamily="34" charset="0"/>
              <a:buChar char="•"/>
            </a:pPr>
            <a:r>
              <a:rPr lang="nl-NL" sz="2800" dirty="0">
                <a:solidFill>
                  <a:srgbClr val="002060"/>
                </a:solidFill>
              </a:rPr>
              <a:t>Contact met Huurders</a:t>
            </a:r>
          </a:p>
          <a:p>
            <a:pPr marL="342900" indent="-342900" algn="l">
              <a:buFont typeface="Arial" panose="020B0604020202020204" pitchFamily="34" charset="0"/>
              <a:buChar char="•"/>
            </a:pPr>
            <a:r>
              <a:rPr lang="nl-NL" sz="2800" dirty="0">
                <a:solidFill>
                  <a:srgbClr val="002060"/>
                </a:solidFill>
              </a:rPr>
              <a:t>Samenstelling bestuur 2025</a:t>
            </a:r>
          </a:p>
          <a:p>
            <a:pPr marL="342900" indent="-342900" algn="l">
              <a:buFont typeface="Arial" panose="020B0604020202020204" pitchFamily="34" charset="0"/>
              <a:buChar char="•"/>
            </a:pPr>
            <a:r>
              <a:rPr lang="nl-NL" sz="2800" dirty="0">
                <a:solidFill>
                  <a:srgbClr val="002060"/>
                </a:solidFill>
              </a:rPr>
              <a:t>Activiteiten 2025</a:t>
            </a:r>
          </a:p>
          <a:p>
            <a:pPr marL="342900" indent="-342900" algn="l">
              <a:buFont typeface="Arial" panose="020B0604020202020204" pitchFamily="34" charset="0"/>
              <a:buChar char="•"/>
            </a:pPr>
            <a:r>
              <a:rPr lang="nl-NL" sz="2800" dirty="0">
                <a:solidFill>
                  <a:srgbClr val="002060"/>
                </a:solidFill>
              </a:rPr>
              <a:t>Klachtencommissie</a:t>
            </a:r>
          </a:p>
          <a:p>
            <a:pPr marL="342900" indent="-342900" algn="l">
              <a:buFont typeface="Arial" panose="020B0604020202020204" pitchFamily="34" charset="0"/>
              <a:buChar char="•"/>
            </a:pPr>
            <a:r>
              <a:rPr lang="nl-NL" sz="2800" dirty="0">
                <a:solidFill>
                  <a:srgbClr val="002060"/>
                </a:solidFill>
              </a:rPr>
              <a:t>Wat blijven wij doen</a:t>
            </a:r>
          </a:p>
          <a:p>
            <a:pPr marL="342900" indent="-342900" algn="l">
              <a:buFont typeface="Arial" panose="020B0604020202020204" pitchFamily="34" charset="0"/>
              <a:buChar char="•"/>
            </a:pPr>
            <a:endParaRPr lang="nl-NL" sz="2400" dirty="0"/>
          </a:p>
        </p:txBody>
      </p:sp>
      <p:pic>
        <p:nvPicPr>
          <p:cNvPr id="4" name="Afbeelding 3" descr="Afbeelding met tekst&#10;&#10;Automatisch gegenereerde beschrijving">
            <a:extLst>
              <a:ext uri="{FF2B5EF4-FFF2-40B4-BE49-F238E27FC236}">
                <a16:creationId xmlns:a16="http://schemas.microsoft.com/office/drawing/2014/main" id="{CCCA09B0-0230-46FB-9B6A-B4600BE292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44977" y="491923"/>
            <a:ext cx="3360420" cy="502920"/>
          </a:xfrm>
          <a:prstGeom prst="rect">
            <a:avLst/>
          </a:prstGeom>
          <a:noFill/>
          <a:ln>
            <a:noFill/>
          </a:ln>
        </p:spPr>
      </p:pic>
    </p:spTree>
    <p:extLst>
      <p:ext uri="{BB962C8B-B14F-4D97-AF65-F5344CB8AC3E}">
        <p14:creationId xmlns:p14="http://schemas.microsoft.com/office/powerpoint/2010/main" val="4070697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0570C-1252-4895-BB9E-1C2C53223D8F}"/>
              </a:ext>
            </a:extLst>
          </p:cNvPr>
          <p:cNvSpPr>
            <a:spLocks noGrp="1"/>
          </p:cNvSpPr>
          <p:nvPr>
            <p:ph type="ctrTitle"/>
          </p:nvPr>
        </p:nvSpPr>
        <p:spPr>
          <a:xfrm>
            <a:off x="685030" y="502920"/>
            <a:ext cx="7766936" cy="725516"/>
          </a:xfrm>
        </p:spPr>
        <p:txBody>
          <a:bodyPr/>
          <a:lstStyle/>
          <a:p>
            <a:pPr algn="l"/>
            <a:r>
              <a:rPr lang="nl-NL" sz="4000" dirty="0"/>
              <a:t>Doel van de Huurdersraad</a:t>
            </a:r>
          </a:p>
        </p:txBody>
      </p:sp>
      <p:sp>
        <p:nvSpPr>
          <p:cNvPr id="3" name="Ondertitel 2">
            <a:extLst>
              <a:ext uri="{FF2B5EF4-FFF2-40B4-BE49-F238E27FC236}">
                <a16:creationId xmlns:a16="http://schemas.microsoft.com/office/drawing/2014/main" id="{BCD9ACBE-8EE2-4AF4-84AD-B79A37E33079}"/>
              </a:ext>
            </a:extLst>
          </p:cNvPr>
          <p:cNvSpPr>
            <a:spLocks noGrp="1"/>
          </p:cNvSpPr>
          <p:nvPr>
            <p:ph type="subTitle" idx="1"/>
          </p:nvPr>
        </p:nvSpPr>
        <p:spPr>
          <a:xfrm>
            <a:off x="523452" y="1398402"/>
            <a:ext cx="9404873" cy="5187721"/>
          </a:xfrm>
        </p:spPr>
        <p:txBody>
          <a:bodyPr>
            <a:noAutofit/>
          </a:bodyPr>
          <a:lstStyle/>
          <a:p>
            <a:pPr algn="just"/>
            <a:r>
              <a:rPr lang="nl-NL" sz="2800" dirty="0">
                <a:solidFill>
                  <a:srgbClr val="002060"/>
                </a:solidFill>
              </a:rPr>
              <a:t>Het bestuur van Stichting Huurdersraad Mijande Wonen vertegenwoordigt alle huurders van Mijande Wonen uit Dinkelland en Twenterand en komt op voor het belang van de huurder. We doen dit door in gesprek te blijven met Mijande Wonen en gebruik te maken van het adviesrecht. De Huurdersraad heeft dus vooral een adviserende rol. </a:t>
            </a:r>
          </a:p>
          <a:p>
            <a:pPr algn="just"/>
            <a:endParaRPr lang="nl-NL" sz="2800" dirty="0">
              <a:solidFill>
                <a:srgbClr val="002060"/>
              </a:solidFill>
            </a:endParaRPr>
          </a:p>
          <a:p>
            <a:pPr algn="just"/>
            <a:r>
              <a:rPr lang="nl-NL" sz="2800" dirty="0">
                <a:solidFill>
                  <a:srgbClr val="002060"/>
                </a:solidFill>
              </a:rPr>
              <a:t>De Huurdersraad Mijande Wonen is ook gesprekspartner bij de prestatieafspraken met  Mijande Wonen en gemeente Dinkelland en Twenterand. </a:t>
            </a:r>
          </a:p>
          <a:p>
            <a:pPr algn="l"/>
            <a:endParaRPr lang="nl-NL" sz="2000" dirty="0"/>
          </a:p>
          <a:p>
            <a:pPr algn="l"/>
            <a:endParaRPr lang="nl-NL" sz="2000" dirty="0"/>
          </a:p>
        </p:txBody>
      </p:sp>
      <p:pic>
        <p:nvPicPr>
          <p:cNvPr id="4" name="Afbeelding 3" descr="Afbeelding met tekst&#10;&#10;Automatisch gegenereerde beschrijving">
            <a:extLst>
              <a:ext uri="{FF2B5EF4-FFF2-40B4-BE49-F238E27FC236}">
                <a16:creationId xmlns:a16="http://schemas.microsoft.com/office/drawing/2014/main" id="{CCCA09B0-0230-46FB-9B6A-B4600BE292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2965" y="0"/>
            <a:ext cx="3360420" cy="502920"/>
          </a:xfrm>
          <a:prstGeom prst="rect">
            <a:avLst/>
          </a:prstGeom>
          <a:noFill/>
          <a:ln>
            <a:noFill/>
          </a:ln>
        </p:spPr>
      </p:pic>
    </p:spTree>
    <p:extLst>
      <p:ext uri="{BB962C8B-B14F-4D97-AF65-F5344CB8AC3E}">
        <p14:creationId xmlns:p14="http://schemas.microsoft.com/office/powerpoint/2010/main" val="1809705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0570C-1252-4895-BB9E-1C2C53223D8F}"/>
              </a:ext>
            </a:extLst>
          </p:cNvPr>
          <p:cNvSpPr>
            <a:spLocks noGrp="1"/>
          </p:cNvSpPr>
          <p:nvPr>
            <p:ph type="ctrTitle"/>
          </p:nvPr>
        </p:nvSpPr>
        <p:spPr>
          <a:xfrm>
            <a:off x="685030" y="502920"/>
            <a:ext cx="8533398" cy="725516"/>
          </a:xfrm>
        </p:spPr>
        <p:txBody>
          <a:bodyPr/>
          <a:lstStyle/>
          <a:p>
            <a:pPr algn="l"/>
            <a:r>
              <a:rPr lang="nl-NL" sz="4000" dirty="0"/>
              <a:t>Contact met huurders</a:t>
            </a:r>
          </a:p>
        </p:txBody>
      </p:sp>
      <p:sp>
        <p:nvSpPr>
          <p:cNvPr id="3" name="Ondertitel 2">
            <a:extLst>
              <a:ext uri="{FF2B5EF4-FFF2-40B4-BE49-F238E27FC236}">
                <a16:creationId xmlns:a16="http://schemas.microsoft.com/office/drawing/2014/main" id="{BCD9ACBE-8EE2-4AF4-84AD-B79A37E33079}"/>
              </a:ext>
            </a:extLst>
          </p:cNvPr>
          <p:cNvSpPr>
            <a:spLocks noGrp="1"/>
          </p:cNvSpPr>
          <p:nvPr>
            <p:ph type="subTitle" idx="1"/>
          </p:nvPr>
        </p:nvSpPr>
        <p:spPr>
          <a:xfrm>
            <a:off x="600364" y="1330036"/>
            <a:ext cx="9287915" cy="5602391"/>
          </a:xfrm>
        </p:spPr>
        <p:txBody>
          <a:bodyPr>
            <a:noAutofit/>
          </a:bodyPr>
          <a:lstStyle/>
          <a:p>
            <a:pPr algn="just"/>
            <a:r>
              <a:rPr lang="nl-NL" sz="2800" dirty="0">
                <a:solidFill>
                  <a:srgbClr val="002060"/>
                </a:solidFill>
              </a:rPr>
              <a:t>Om huurders goed te kunnen vertegenwoordigen houden we graag contact, heeft u vragen of suggesties, laat het ons weten. Of kom ons helpen en word bestuurslid. </a:t>
            </a:r>
          </a:p>
          <a:p>
            <a:pPr algn="just"/>
            <a:endParaRPr lang="nl-NL" sz="2800" dirty="0">
              <a:solidFill>
                <a:srgbClr val="002060"/>
              </a:solidFill>
            </a:endParaRPr>
          </a:p>
          <a:p>
            <a:pPr algn="just"/>
            <a:r>
              <a:rPr lang="nl-NL" sz="2800" dirty="0">
                <a:solidFill>
                  <a:srgbClr val="002060"/>
                </a:solidFill>
              </a:rPr>
              <a:t>We hebben contact door o.a. het organiseren van Thema avonden, informatie op de website te plaatsen en waar mogelijk deel te nemen aan braderie of markt om bekendheid van ons werk te vergroten. Jaarlijks worden er door het secretariaat en de penningmeester jaarverslagen gemaakt die openbaar zijn en voor iedereen ter inzage. Deze verslagen worden gepubliceerd op onze website.</a:t>
            </a:r>
          </a:p>
          <a:p>
            <a:pPr algn="just"/>
            <a:endParaRPr lang="nl-NL" sz="2400" dirty="0"/>
          </a:p>
          <a:p>
            <a:pPr algn="just"/>
            <a:endParaRPr lang="nl-NL" sz="2400" dirty="0"/>
          </a:p>
          <a:p>
            <a:pPr algn="just"/>
            <a:endParaRPr lang="nl-NL" sz="2400" dirty="0"/>
          </a:p>
          <a:p>
            <a:pPr algn="just"/>
            <a:endParaRPr lang="nl-NL" sz="2400" dirty="0"/>
          </a:p>
          <a:p>
            <a:pPr algn="just"/>
            <a:endParaRPr lang="nl-NL" sz="2000" dirty="0"/>
          </a:p>
          <a:p>
            <a:pPr algn="just"/>
            <a:endParaRPr lang="nl-NL" sz="2000" dirty="0"/>
          </a:p>
        </p:txBody>
      </p:sp>
      <p:pic>
        <p:nvPicPr>
          <p:cNvPr id="4" name="Afbeelding 3" descr="Afbeelding met tekst&#10;&#10;Automatisch gegenereerde beschrijving">
            <a:extLst>
              <a:ext uri="{FF2B5EF4-FFF2-40B4-BE49-F238E27FC236}">
                <a16:creationId xmlns:a16="http://schemas.microsoft.com/office/drawing/2014/main" id="{CCCA09B0-0230-46FB-9B6A-B4600BE292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2965" y="0"/>
            <a:ext cx="3360420" cy="502920"/>
          </a:xfrm>
          <a:prstGeom prst="rect">
            <a:avLst/>
          </a:prstGeom>
          <a:noFill/>
          <a:ln>
            <a:noFill/>
          </a:ln>
        </p:spPr>
      </p:pic>
    </p:spTree>
    <p:extLst>
      <p:ext uri="{BB962C8B-B14F-4D97-AF65-F5344CB8AC3E}">
        <p14:creationId xmlns:p14="http://schemas.microsoft.com/office/powerpoint/2010/main" val="3702960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0570C-1252-4895-BB9E-1C2C53223D8F}"/>
              </a:ext>
            </a:extLst>
          </p:cNvPr>
          <p:cNvSpPr>
            <a:spLocks noGrp="1"/>
          </p:cNvSpPr>
          <p:nvPr>
            <p:ph type="ctrTitle"/>
          </p:nvPr>
        </p:nvSpPr>
        <p:spPr>
          <a:xfrm>
            <a:off x="794598" y="1400228"/>
            <a:ext cx="7766936" cy="725516"/>
          </a:xfrm>
        </p:spPr>
        <p:txBody>
          <a:bodyPr/>
          <a:lstStyle/>
          <a:p>
            <a:pPr algn="l"/>
            <a:br>
              <a:rPr lang="nl-NL" sz="4000" dirty="0"/>
            </a:br>
            <a:br>
              <a:rPr lang="nl-NL" sz="4000" dirty="0"/>
            </a:br>
            <a:r>
              <a:rPr lang="nl-NL" sz="4000" dirty="0"/>
              <a:t>Samenstelling</a:t>
            </a:r>
            <a:r>
              <a:rPr lang="nl-NL" dirty="0"/>
              <a:t> </a:t>
            </a:r>
            <a:r>
              <a:rPr lang="nl-NL" sz="4000" dirty="0"/>
              <a:t>bestuur</a:t>
            </a:r>
          </a:p>
        </p:txBody>
      </p:sp>
      <p:sp>
        <p:nvSpPr>
          <p:cNvPr id="3" name="Ondertitel 2">
            <a:extLst>
              <a:ext uri="{FF2B5EF4-FFF2-40B4-BE49-F238E27FC236}">
                <a16:creationId xmlns:a16="http://schemas.microsoft.com/office/drawing/2014/main" id="{BCD9ACBE-8EE2-4AF4-84AD-B79A37E33079}"/>
              </a:ext>
            </a:extLst>
          </p:cNvPr>
          <p:cNvSpPr>
            <a:spLocks noGrp="1"/>
          </p:cNvSpPr>
          <p:nvPr>
            <p:ph type="subTitle" idx="1"/>
          </p:nvPr>
        </p:nvSpPr>
        <p:spPr>
          <a:xfrm>
            <a:off x="565453" y="1509823"/>
            <a:ext cx="9264347" cy="5427005"/>
          </a:xfrm>
        </p:spPr>
        <p:txBody>
          <a:bodyPr>
            <a:normAutofit lnSpcReduction="10000"/>
          </a:bodyPr>
          <a:lstStyle/>
          <a:p>
            <a:pPr algn="just">
              <a:lnSpc>
                <a:spcPct val="105000"/>
              </a:lnSpc>
            </a:pPr>
            <a:endParaRPr lang="nl-NL" sz="2800" dirty="0">
              <a:solidFill>
                <a:srgbClr val="002060"/>
              </a:solidFill>
              <a:latin typeface="+mj-lt"/>
              <a:ea typeface="Calibri" panose="020F0502020204030204" pitchFamily="34" charset="0"/>
              <a:cs typeface="Times New Roman" panose="02020603050405020304" pitchFamily="18" charset="0"/>
            </a:endParaRPr>
          </a:p>
          <a:p>
            <a:pPr algn="just">
              <a:lnSpc>
                <a:spcPct val="105000"/>
              </a:lnSpc>
            </a:pPr>
            <a:endParaRPr lang="nl-NL" sz="2800" dirty="0">
              <a:solidFill>
                <a:srgbClr val="002060"/>
              </a:solidFill>
              <a:latin typeface="+mj-lt"/>
              <a:ea typeface="Calibri" panose="020F0502020204030204" pitchFamily="34" charset="0"/>
              <a:cs typeface="Times New Roman" panose="02020603050405020304" pitchFamily="18" charset="0"/>
            </a:endParaRPr>
          </a:p>
          <a:p>
            <a:pPr algn="just">
              <a:lnSpc>
                <a:spcPct val="105000"/>
              </a:lnSpc>
            </a:pPr>
            <a:r>
              <a:rPr lang="nl-NL" sz="2800" dirty="0">
                <a:solidFill>
                  <a:srgbClr val="002060"/>
                </a:solidFill>
                <a:latin typeface="+mj-lt"/>
                <a:ea typeface="Calibri" panose="020F0502020204030204" pitchFamily="34" charset="0"/>
                <a:cs typeface="Times New Roman" panose="02020603050405020304" pitchFamily="18" charset="0"/>
              </a:rPr>
              <a:t>Wij zijn een gedreven groep huurders die enthousiast bezig zijn met Veel verschillende onderwerpen en activiteiten op het gebied van huren en wetgeving en de rechten van huurders</a:t>
            </a:r>
          </a:p>
          <a:p>
            <a:pPr algn="just">
              <a:lnSpc>
                <a:spcPct val="105000"/>
              </a:lnSpc>
            </a:pPr>
            <a:endParaRPr lang="nl-NL" sz="2800" dirty="0">
              <a:solidFill>
                <a:srgbClr val="002060"/>
              </a:solidFill>
              <a:latin typeface="+mj-lt"/>
              <a:ea typeface="Calibri" panose="020F0502020204030204" pitchFamily="34" charset="0"/>
              <a:cs typeface="Times New Roman" panose="02020603050405020304" pitchFamily="18" charset="0"/>
            </a:endParaRPr>
          </a:p>
          <a:p>
            <a:pPr algn="just">
              <a:lnSpc>
                <a:spcPct val="105000"/>
              </a:lnSpc>
            </a:pPr>
            <a:r>
              <a:rPr lang="nl-NL" sz="2800" dirty="0">
                <a:solidFill>
                  <a:srgbClr val="002060"/>
                </a:solidFill>
                <a:latin typeface="+mj-lt"/>
                <a:ea typeface="Calibri" panose="020F0502020204030204" pitchFamily="34" charset="0"/>
                <a:cs typeface="Times New Roman" panose="02020603050405020304" pitchFamily="18" charset="0"/>
              </a:rPr>
              <a:t>in 2025 hebben wij twee nieuwe bestuursleden toegevoegd aan ons bestuur. Manja Tijhoff en Miranda Harmsen beide uit Vriezenveen. Peter Neijman uit Vriezenveen heeft het bestuur verlaten. </a:t>
            </a:r>
            <a:endParaRPr lang="nl-NL" dirty="0">
              <a:solidFill>
                <a:srgbClr val="002060"/>
              </a:solidFill>
            </a:endParaRPr>
          </a:p>
        </p:txBody>
      </p:sp>
      <p:pic>
        <p:nvPicPr>
          <p:cNvPr id="4" name="Afbeelding 3" descr="Afbeelding met tekst&#10;&#10;Automatisch gegenereerde beschrijving">
            <a:extLst>
              <a:ext uri="{FF2B5EF4-FFF2-40B4-BE49-F238E27FC236}">
                <a16:creationId xmlns:a16="http://schemas.microsoft.com/office/drawing/2014/main" id="{CCCA09B0-0230-46FB-9B6A-B4600BE292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65515" y="475683"/>
            <a:ext cx="3360420" cy="502920"/>
          </a:xfrm>
          <a:prstGeom prst="rect">
            <a:avLst/>
          </a:prstGeom>
          <a:noFill/>
          <a:ln>
            <a:noFill/>
          </a:ln>
        </p:spPr>
      </p:pic>
    </p:spTree>
    <p:extLst>
      <p:ext uri="{BB962C8B-B14F-4D97-AF65-F5344CB8AC3E}">
        <p14:creationId xmlns:p14="http://schemas.microsoft.com/office/powerpoint/2010/main" val="2876188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0570C-1252-4895-BB9E-1C2C53223D8F}"/>
              </a:ext>
            </a:extLst>
          </p:cNvPr>
          <p:cNvSpPr>
            <a:spLocks noGrp="1"/>
          </p:cNvSpPr>
          <p:nvPr>
            <p:ph type="ctrTitle"/>
          </p:nvPr>
        </p:nvSpPr>
        <p:spPr>
          <a:xfrm>
            <a:off x="862965" y="502920"/>
            <a:ext cx="7766936" cy="725516"/>
          </a:xfrm>
        </p:spPr>
        <p:txBody>
          <a:bodyPr/>
          <a:lstStyle/>
          <a:p>
            <a:pPr algn="l"/>
            <a:r>
              <a:rPr lang="nl-NL" sz="4000" dirty="0"/>
              <a:t>Samenstelling</a:t>
            </a:r>
            <a:r>
              <a:rPr lang="nl-NL" dirty="0"/>
              <a:t> </a:t>
            </a:r>
            <a:r>
              <a:rPr lang="nl-NL" sz="4000" dirty="0"/>
              <a:t>bestuur 2025</a:t>
            </a:r>
          </a:p>
        </p:txBody>
      </p:sp>
      <p:sp>
        <p:nvSpPr>
          <p:cNvPr id="3" name="Ondertitel 2">
            <a:extLst>
              <a:ext uri="{FF2B5EF4-FFF2-40B4-BE49-F238E27FC236}">
                <a16:creationId xmlns:a16="http://schemas.microsoft.com/office/drawing/2014/main" id="{BCD9ACBE-8EE2-4AF4-84AD-B79A37E33079}"/>
              </a:ext>
            </a:extLst>
          </p:cNvPr>
          <p:cNvSpPr>
            <a:spLocks noGrp="1"/>
          </p:cNvSpPr>
          <p:nvPr>
            <p:ph type="subTitle" idx="1"/>
          </p:nvPr>
        </p:nvSpPr>
        <p:spPr>
          <a:xfrm>
            <a:off x="516532" y="5885354"/>
            <a:ext cx="7766936" cy="939452"/>
          </a:xfrm>
        </p:spPr>
        <p:txBody>
          <a:bodyPr>
            <a:normAutofit fontScale="92500" lnSpcReduction="20000"/>
          </a:bodyPr>
          <a:lstStyle/>
          <a:p>
            <a:pPr algn="just">
              <a:lnSpc>
                <a:spcPct val="105000"/>
              </a:lnSpc>
            </a:pPr>
            <a:r>
              <a:rPr lang="nl-NL" sz="24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Kom ons helpen de </a:t>
            </a:r>
            <a:r>
              <a:rPr lang="nl-NL" sz="2400" b="1" dirty="0">
                <a:solidFill>
                  <a:srgbClr val="FFC000"/>
                </a:solidFill>
                <a:latin typeface="Calibri" panose="020F0502020204030204" pitchFamily="34" charset="0"/>
                <a:ea typeface="Calibri" panose="020F0502020204030204" pitchFamily="34" charset="0"/>
                <a:cs typeface="Times New Roman" panose="02020603050405020304" pitchFamily="18" charset="0"/>
              </a:rPr>
              <a:t>H</a:t>
            </a:r>
            <a:r>
              <a:rPr lang="nl-NL" sz="24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uurdersraad is van ons allen.</a:t>
            </a:r>
          </a:p>
          <a:p>
            <a:pPr algn="just">
              <a:lnSpc>
                <a:spcPct val="105000"/>
              </a:lnSpc>
            </a:pPr>
            <a:r>
              <a:rPr lang="nl-NL" sz="24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a:t>
            </a:r>
            <a:r>
              <a:rPr lang="nl-NL" sz="3600" b="1" dirty="0">
                <a:solidFill>
                  <a:srgbClr val="FFC000"/>
                </a:solidFill>
                <a:latin typeface="Calibri" panose="020F0502020204030204" pitchFamily="34" charset="0"/>
                <a:ea typeface="Calibri" panose="020F0502020204030204" pitchFamily="34" charset="0"/>
                <a:cs typeface="Times New Roman" panose="02020603050405020304" pitchFamily="18" charset="0"/>
              </a:rPr>
              <a:t>V</a:t>
            </a:r>
            <a:r>
              <a:rPr lang="nl-NL" sz="36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oor en door huurders</a:t>
            </a:r>
          </a:p>
        </p:txBody>
      </p:sp>
      <p:pic>
        <p:nvPicPr>
          <p:cNvPr id="4" name="Afbeelding 3" descr="Afbeelding met tekst&#10;&#10;Automatisch gegenereerde beschrijving">
            <a:extLst>
              <a:ext uri="{FF2B5EF4-FFF2-40B4-BE49-F238E27FC236}">
                <a16:creationId xmlns:a16="http://schemas.microsoft.com/office/drawing/2014/main" id="{CCCA09B0-0230-46FB-9B6A-B4600BE292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2965" y="0"/>
            <a:ext cx="3360420" cy="502920"/>
          </a:xfrm>
          <a:prstGeom prst="rect">
            <a:avLst/>
          </a:prstGeom>
          <a:noFill/>
          <a:ln>
            <a:noFill/>
          </a:ln>
        </p:spPr>
      </p:pic>
      <p:pic>
        <p:nvPicPr>
          <p:cNvPr id="19" name="Graphic 18" descr="Vrouw met effen opvulling">
            <a:extLst>
              <a:ext uri="{FF2B5EF4-FFF2-40B4-BE49-F238E27FC236}">
                <a16:creationId xmlns:a16="http://schemas.microsoft.com/office/drawing/2014/main" id="{CD00A87A-22EF-49E5-9346-8D25DDBC1FE6}"/>
              </a:ext>
            </a:extLst>
          </p:cNvPr>
          <p:cNvPicPr>
            <a:picLocks noChangeAspect="1"/>
          </p:cNvPicPr>
          <p:nvPr/>
        </p:nvPicPr>
        <p:blipFill>
          <a:blip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47461" y="1503279"/>
            <a:ext cx="914400" cy="914400"/>
          </a:xfrm>
          <a:prstGeom prst="rect">
            <a:avLst/>
          </a:prstGeom>
        </p:spPr>
      </p:pic>
      <p:pic>
        <p:nvPicPr>
          <p:cNvPr id="14" name="Graphic 12" descr="Man met effen opvulling">
            <a:extLst>
              <a:ext uri="{FF2B5EF4-FFF2-40B4-BE49-F238E27FC236}">
                <a16:creationId xmlns:a16="http://schemas.microsoft.com/office/drawing/2014/main" id="{5E947A8F-6BDF-429B-91F2-381FEC8507AF}"/>
              </a:ext>
            </a:extLst>
          </p:cNvPr>
          <p:cNvPicPr>
            <a:picLocks noChangeAspect="1"/>
          </p:cNvPicPr>
          <p:nvPr/>
        </p:nvPicPr>
        <p:blipFill>
          <a:blip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6532" y="1503279"/>
            <a:ext cx="914400" cy="914400"/>
          </a:xfrm>
          <a:prstGeom prst="rect">
            <a:avLst/>
          </a:prstGeom>
        </p:spPr>
      </p:pic>
      <p:pic>
        <p:nvPicPr>
          <p:cNvPr id="22" name="Graphic 18" descr="Vrouw met effen opvulling">
            <a:extLst>
              <a:ext uri="{FF2B5EF4-FFF2-40B4-BE49-F238E27FC236}">
                <a16:creationId xmlns:a16="http://schemas.microsoft.com/office/drawing/2014/main" id="{CD00A87A-22EF-49E5-9346-8D25DDBC1FE6}"/>
              </a:ext>
            </a:extLst>
          </p:cNvPr>
          <p:cNvPicPr>
            <a:picLocks noChangeAspect="1"/>
          </p:cNvPicPr>
          <p:nvPr/>
        </p:nvPicPr>
        <p:blipFill>
          <a:blip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272110" y="1467315"/>
            <a:ext cx="914400" cy="939451"/>
          </a:xfrm>
          <a:prstGeom prst="rect">
            <a:avLst/>
          </a:prstGeom>
        </p:spPr>
      </p:pic>
      <p:pic>
        <p:nvPicPr>
          <p:cNvPr id="23" name="Graphic 18" descr="Vrouw met effen opvulling">
            <a:extLst>
              <a:ext uri="{FF2B5EF4-FFF2-40B4-BE49-F238E27FC236}">
                <a16:creationId xmlns:a16="http://schemas.microsoft.com/office/drawing/2014/main" id="{CD00A87A-22EF-49E5-9346-8D25DDBC1FE6}"/>
              </a:ext>
            </a:extLst>
          </p:cNvPr>
          <p:cNvPicPr>
            <a:picLocks noChangeAspect="1"/>
          </p:cNvPicPr>
          <p:nvPr/>
        </p:nvPicPr>
        <p:blipFill>
          <a:blip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04291" y="1503279"/>
            <a:ext cx="914400" cy="914400"/>
          </a:xfrm>
          <a:prstGeom prst="rect">
            <a:avLst/>
          </a:prstGeom>
        </p:spPr>
      </p:pic>
      <p:pic>
        <p:nvPicPr>
          <p:cNvPr id="24" name="Graphic 16" descr="Vrouw met effen opvulling">
            <a:extLst>
              <a:ext uri="{FF2B5EF4-FFF2-40B4-BE49-F238E27FC236}">
                <a16:creationId xmlns:a16="http://schemas.microsoft.com/office/drawing/2014/main" id="{3E10F334-4E88-41A8-A5D8-5A3C798C30BD}"/>
              </a:ext>
            </a:extLst>
          </p:cNvPr>
          <p:cNvPicPr>
            <a:picLocks noChangeAspect="1"/>
          </p:cNvPicPr>
          <p:nvPr/>
        </p:nvPicPr>
        <p:blipFill>
          <a:blip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69801" y="3951671"/>
            <a:ext cx="914400" cy="914400"/>
          </a:xfrm>
          <a:prstGeom prst="rect">
            <a:avLst/>
          </a:prstGeom>
        </p:spPr>
      </p:pic>
      <p:sp>
        <p:nvSpPr>
          <p:cNvPr id="7" name="Tekstvak 6">
            <a:extLst>
              <a:ext uri="{FF2B5EF4-FFF2-40B4-BE49-F238E27FC236}">
                <a16:creationId xmlns:a16="http://schemas.microsoft.com/office/drawing/2014/main" id="{A0FEC2AC-671F-5812-5450-CB4A75FC11B8}"/>
              </a:ext>
            </a:extLst>
          </p:cNvPr>
          <p:cNvSpPr txBox="1"/>
          <p:nvPr/>
        </p:nvSpPr>
        <p:spPr>
          <a:xfrm flipH="1">
            <a:off x="4476750" y="1228436"/>
            <a:ext cx="5257800" cy="4524315"/>
          </a:xfrm>
          <a:prstGeom prst="rect">
            <a:avLst/>
          </a:prstGeom>
          <a:noFill/>
        </p:spPr>
        <p:txBody>
          <a:bodyPr wrap="square" rtlCol="0">
            <a:spAutoFit/>
          </a:bodyPr>
          <a:lstStyle/>
          <a:p>
            <a:r>
              <a:rPr lang="nl-NL" sz="2400" dirty="0">
                <a:solidFill>
                  <a:srgbClr val="002060"/>
                </a:solidFill>
              </a:rPr>
              <a:t>5 bestuursleden uit Twenterand:</a:t>
            </a:r>
          </a:p>
          <a:p>
            <a:endParaRPr lang="nl-NL" sz="2400" dirty="0">
              <a:solidFill>
                <a:srgbClr val="002060"/>
              </a:solidFill>
            </a:endParaRPr>
          </a:p>
          <a:p>
            <a:r>
              <a:rPr lang="nl-NL" sz="2400" dirty="0">
                <a:solidFill>
                  <a:srgbClr val="002060"/>
                </a:solidFill>
              </a:rPr>
              <a:t>Jan v.d. Borght      Voorzitter     </a:t>
            </a:r>
          </a:p>
          <a:p>
            <a:r>
              <a:rPr lang="nl-NL" sz="2400" dirty="0">
                <a:solidFill>
                  <a:srgbClr val="002060"/>
                </a:solidFill>
              </a:rPr>
              <a:t>Marion Flierman     Secretaresse   </a:t>
            </a:r>
          </a:p>
          <a:p>
            <a:r>
              <a:rPr lang="nl-NL" sz="2400" dirty="0">
                <a:solidFill>
                  <a:srgbClr val="002060"/>
                </a:solidFill>
              </a:rPr>
              <a:t>Miranda Harmsen   Bestuurslid</a:t>
            </a:r>
          </a:p>
          <a:p>
            <a:r>
              <a:rPr lang="nl-NL" sz="2400" dirty="0">
                <a:solidFill>
                  <a:srgbClr val="002060"/>
                </a:solidFill>
              </a:rPr>
              <a:t>Miranda Otter        Bestuurslid</a:t>
            </a:r>
          </a:p>
          <a:p>
            <a:r>
              <a:rPr lang="nl-NL" sz="2400" dirty="0">
                <a:solidFill>
                  <a:srgbClr val="002060"/>
                </a:solidFill>
              </a:rPr>
              <a:t>Manja Tijhoff         Bestuurslid</a:t>
            </a:r>
          </a:p>
          <a:p>
            <a:endParaRPr lang="nl-NL" sz="2400" dirty="0">
              <a:solidFill>
                <a:srgbClr val="002060"/>
              </a:solidFill>
            </a:endParaRPr>
          </a:p>
          <a:p>
            <a:r>
              <a:rPr lang="nl-NL" sz="2400" dirty="0">
                <a:solidFill>
                  <a:srgbClr val="002060"/>
                </a:solidFill>
              </a:rPr>
              <a:t>2 bestuursleden uit Dinkelland</a:t>
            </a:r>
          </a:p>
          <a:p>
            <a:endParaRPr lang="nl-NL" sz="2400" dirty="0">
              <a:solidFill>
                <a:srgbClr val="002060"/>
              </a:solidFill>
            </a:endParaRPr>
          </a:p>
          <a:p>
            <a:r>
              <a:rPr lang="nl-NL" sz="2400" dirty="0">
                <a:solidFill>
                  <a:srgbClr val="002060"/>
                </a:solidFill>
              </a:rPr>
              <a:t>Diane Peters         Penningmeester</a:t>
            </a:r>
          </a:p>
          <a:p>
            <a:r>
              <a:rPr lang="nl-NL" sz="2400" dirty="0">
                <a:solidFill>
                  <a:srgbClr val="002060"/>
                </a:solidFill>
              </a:rPr>
              <a:t>Annelies van der Gaag  Bestuurslid</a:t>
            </a:r>
          </a:p>
        </p:txBody>
      </p:sp>
      <p:pic>
        <p:nvPicPr>
          <p:cNvPr id="5" name="Graphic 16" descr="Vrouw met effen opvulling">
            <a:extLst>
              <a:ext uri="{FF2B5EF4-FFF2-40B4-BE49-F238E27FC236}">
                <a16:creationId xmlns:a16="http://schemas.microsoft.com/office/drawing/2014/main" id="{5046094A-167F-6A1F-FC81-8BC9C42F94CC}"/>
              </a:ext>
            </a:extLst>
          </p:cNvPr>
          <p:cNvPicPr>
            <a:picLocks noChangeAspect="1"/>
          </p:cNvPicPr>
          <p:nvPr/>
        </p:nvPicPr>
        <p:blipFill>
          <a:blip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941" y="3951671"/>
            <a:ext cx="914400" cy="914400"/>
          </a:xfrm>
          <a:prstGeom prst="rect">
            <a:avLst/>
          </a:prstGeom>
        </p:spPr>
      </p:pic>
      <p:pic>
        <p:nvPicPr>
          <p:cNvPr id="6" name="Graphic 5" descr="Vrouw met effen opvulling">
            <a:extLst>
              <a:ext uri="{FF2B5EF4-FFF2-40B4-BE49-F238E27FC236}">
                <a16:creationId xmlns:a16="http://schemas.microsoft.com/office/drawing/2014/main" id="{B5E53493-D754-8903-DA8B-BE126C1A3CA9}"/>
              </a:ext>
            </a:extLst>
          </p:cNvPr>
          <p:cNvPicPr>
            <a:picLocks noChangeAspect="1"/>
          </p:cNvPicPr>
          <p:nvPr/>
        </p:nvPicPr>
        <p:blipFill>
          <a:blip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56851" y="1503279"/>
            <a:ext cx="914400" cy="914400"/>
          </a:xfrm>
          <a:prstGeom prst="rect">
            <a:avLst/>
          </a:prstGeom>
        </p:spPr>
      </p:pic>
    </p:spTree>
    <p:extLst>
      <p:ext uri="{BB962C8B-B14F-4D97-AF65-F5344CB8AC3E}">
        <p14:creationId xmlns:p14="http://schemas.microsoft.com/office/powerpoint/2010/main" val="2192174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0570C-1252-4895-BB9E-1C2C53223D8F}"/>
              </a:ext>
            </a:extLst>
          </p:cNvPr>
          <p:cNvSpPr>
            <a:spLocks noGrp="1"/>
          </p:cNvSpPr>
          <p:nvPr>
            <p:ph type="ctrTitle"/>
          </p:nvPr>
        </p:nvSpPr>
        <p:spPr>
          <a:xfrm>
            <a:off x="862965" y="630574"/>
            <a:ext cx="8044552" cy="558146"/>
          </a:xfrm>
        </p:spPr>
        <p:txBody>
          <a:bodyPr/>
          <a:lstStyle/>
          <a:p>
            <a:pPr algn="l"/>
            <a:r>
              <a:rPr lang="nl-NL" sz="4000" dirty="0"/>
              <a:t>Activiteiten 2025 </a:t>
            </a:r>
          </a:p>
        </p:txBody>
      </p:sp>
      <p:sp>
        <p:nvSpPr>
          <p:cNvPr id="3" name="Ondertitel 2">
            <a:extLst>
              <a:ext uri="{FF2B5EF4-FFF2-40B4-BE49-F238E27FC236}">
                <a16:creationId xmlns:a16="http://schemas.microsoft.com/office/drawing/2014/main" id="{BCD9ACBE-8EE2-4AF4-84AD-B79A37E33079}"/>
              </a:ext>
            </a:extLst>
          </p:cNvPr>
          <p:cNvSpPr>
            <a:spLocks noGrp="1"/>
          </p:cNvSpPr>
          <p:nvPr>
            <p:ph type="subTitle" idx="1"/>
          </p:nvPr>
        </p:nvSpPr>
        <p:spPr>
          <a:xfrm>
            <a:off x="281851" y="1188720"/>
            <a:ext cx="10492166" cy="5511184"/>
          </a:xfrm>
        </p:spPr>
        <p:txBody>
          <a:bodyPr>
            <a:noAutofit/>
          </a:bodyPr>
          <a:lstStyle/>
          <a:p>
            <a:pPr marL="342900" indent="-342900" algn="l">
              <a:buFontTx/>
              <a:buChar char="-"/>
            </a:pPr>
            <a:r>
              <a:rPr lang="nl-NL" sz="2400" dirty="0">
                <a:solidFill>
                  <a:srgbClr val="002060"/>
                </a:solidFill>
              </a:rPr>
              <a:t>Vergaderingen Huurdersraad,10 x in 2025</a:t>
            </a:r>
          </a:p>
          <a:p>
            <a:pPr marL="342900" indent="-342900" algn="l">
              <a:buFontTx/>
              <a:buChar char="-"/>
            </a:pPr>
            <a:r>
              <a:rPr lang="nl-NL" sz="2400" dirty="0">
                <a:solidFill>
                  <a:srgbClr val="002060"/>
                </a:solidFill>
              </a:rPr>
              <a:t>2 x per jaar hebben wij een gesprek met Raad van Commissarissen</a:t>
            </a:r>
          </a:p>
          <a:p>
            <a:pPr marL="342900" indent="-342900" algn="l">
              <a:buFontTx/>
              <a:buChar char="-"/>
            </a:pPr>
            <a:r>
              <a:rPr lang="nl-NL" sz="2400" dirty="0">
                <a:solidFill>
                  <a:srgbClr val="002060"/>
                </a:solidFill>
              </a:rPr>
              <a:t>Vergaderingen Huurdersraad en Bestuur Mijande Wonen 4 x in 2025</a:t>
            </a:r>
          </a:p>
          <a:p>
            <a:pPr algn="l"/>
            <a:r>
              <a:rPr lang="nl-NL" sz="2400" dirty="0">
                <a:solidFill>
                  <a:srgbClr val="002060"/>
                </a:solidFill>
              </a:rPr>
              <a:t>     onderwerpen/activiteit: </a:t>
            </a:r>
          </a:p>
          <a:p>
            <a:pPr marL="342900" indent="-342900" algn="l">
              <a:buFontTx/>
              <a:buChar char="-"/>
            </a:pPr>
            <a:r>
              <a:rPr lang="nl-NL" sz="2400" dirty="0">
                <a:solidFill>
                  <a:srgbClr val="002060"/>
                </a:solidFill>
              </a:rPr>
              <a:t>Verduurzaming</a:t>
            </a:r>
          </a:p>
          <a:p>
            <a:pPr marL="342900" indent="-342900" algn="l">
              <a:buFontTx/>
              <a:buChar char="-"/>
            </a:pPr>
            <a:r>
              <a:rPr lang="nl-NL" sz="2400" dirty="0">
                <a:solidFill>
                  <a:srgbClr val="002060"/>
                </a:solidFill>
              </a:rPr>
              <a:t>Prestatieafspraken</a:t>
            </a:r>
          </a:p>
          <a:p>
            <a:pPr marL="342900" indent="-342900" algn="l">
              <a:buFontTx/>
              <a:buChar char="-"/>
            </a:pPr>
            <a:r>
              <a:rPr lang="nl-NL" sz="2400" dirty="0">
                <a:solidFill>
                  <a:srgbClr val="002060"/>
                </a:solidFill>
              </a:rPr>
              <a:t>Organisatie Thema-avond</a:t>
            </a:r>
          </a:p>
          <a:p>
            <a:pPr marL="342900" indent="-342900" algn="l">
              <a:buFontTx/>
              <a:buChar char="-"/>
            </a:pPr>
            <a:r>
              <a:rPr lang="nl-NL" sz="2400" dirty="0">
                <a:solidFill>
                  <a:srgbClr val="002060"/>
                </a:solidFill>
              </a:rPr>
              <a:t>Meedenken betere formulering algemene huurvoorwaarden/Beleid beëindiging van de huurvoorwaarden</a:t>
            </a:r>
          </a:p>
          <a:p>
            <a:pPr marL="342900" indent="-342900" algn="l">
              <a:buFontTx/>
              <a:buChar char="-"/>
            </a:pPr>
            <a:r>
              <a:rPr lang="nl-NL" sz="2400" dirty="0">
                <a:solidFill>
                  <a:srgbClr val="002060"/>
                </a:solidFill>
              </a:rPr>
              <a:t>Deelname selectiecommissie herbenoeming  RvC Lid</a:t>
            </a:r>
          </a:p>
          <a:p>
            <a:pPr marL="342900" indent="-342900" algn="l">
              <a:buFontTx/>
              <a:buChar char="-"/>
            </a:pPr>
            <a:r>
              <a:rPr lang="nl-NL" sz="2400" dirty="0">
                <a:solidFill>
                  <a:srgbClr val="002060"/>
                </a:solidFill>
              </a:rPr>
              <a:t>Meedenken PAMM onderwerpen</a:t>
            </a:r>
          </a:p>
          <a:p>
            <a:pPr marL="342900" indent="-342900" algn="l">
              <a:buFontTx/>
              <a:buChar char="-"/>
            </a:pPr>
            <a:r>
              <a:rPr lang="nl-NL" sz="2400" dirty="0">
                <a:solidFill>
                  <a:srgbClr val="002060"/>
                </a:solidFill>
              </a:rPr>
              <a:t>Adviesaanvragen behandelen zoals :Huuraanpassing, </a:t>
            </a:r>
            <a:r>
              <a:rPr lang="nl-NL" sz="2400" dirty="0" err="1">
                <a:solidFill>
                  <a:srgbClr val="002060"/>
                </a:solidFill>
              </a:rPr>
              <a:t>onderhouds-abonnement</a:t>
            </a:r>
            <a:r>
              <a:rPr lang="nl-NL" sz="2400" dirty="0">
                <a:solidFill>
                  <a:srgbClr val="002060"/>
                </a:solidFill>
              </a:rPr>
              <a:t>, sociaal statuut bij groot onderhoud en renovatie</a:t>
            </a:r>
          </a:p>
          <a:p>
            <a:pPr algn="l"/>
            <a:r>
              <a:rPr lang="nl-NL" sz="2400" dirty="0">
                <a:solidFill>
                  <a:srgbClr val="002060"/>
                </a:solidFill>
              </a:rPr>
              <a:t>    Seminars/cursus digitaal volgen via Woonbond in 2025</a:t>
            </a:r>
          </a:p>
        </p:txBody>
      </p:sp>
      <p:pic>
        <p:nvPicPr>
          <p:cNvPr id="4" name="Afbeelding 3" descr="Afbeelding met tekst&#10;&#10;Automatisch gegenereerde beschrijving">
            <a:extLst>
              <a:ext uri="{FF2B5EF4-FFF2-40B4-BE49-F238E27FC236}">
                <a16:creationId xmlns:a16="http://schemas.microsoft.com/office/drawing/2014/main" id="{CCCA09B0-0230-46FB-9B6A-B4600BE292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2965" y="0"/>
            <a:ext cx="3360420" cy="502920"/>
          </a:xfrm>
          <a:prstGeom prst="rect">
            <a:avLst/>
          </a:prstGeom>
          <a:noFill/>
          <a:ln>
            <a:noFill/>
          </a:ln>
        </p:spPr>
      </p:pic>
    </p:spTree>
    <p:extLst>
      <p:ext uri="{BB962C8B-B14F-4D97-AF65-F5344CB8AC3E}">
        <p14:creationId xmlns:p14="http://schemas.microsoft.com/office/powerpoint/2010/main" val="4019341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0570C-1252-4895-BB9E-1C2C53223D8F}"/>
              </a:ext>
            </a:extLst>
          </p:cNvPr>
          <p:cNvSpPr>
            <a:spLocks noGrp="1"/>
          </p:cNvSpPr>
          <p:nvPr>
            <p:ph type="ctrTitle"/>
          </p:nvPr>
        </p:nvSpPr>
        <p:spPr>
          <a:xfrm>
            <a:off x="862964" y="502920"/>
            <a:ext cx="8457819" cy="557784"/>
          </a:xfrm>
        </p:spPr>
        <p:txBody>
          <a:bodyPr/>
          <a:lstStyle/>
          <a:p>
            <a:pPr algn="l"/>
            <a:r>
              <a:rPr lang="nl-NL" sz="3600" dirty="0"/>
              <a:t>Activiteiten 2025</a:t>
            </a:r>
          </a:p>
        </p:txBody>
      </p:sp>
      <p:sp>
        <p:nvSpPr>
          <p:cNvPr id="3" name="Ondertitel 2">
            <a:extLst>
              <a:ext uri="{FF2B5EF4-FFF2-40B4-BE49-F238E27FC236}">
                <a16:creationId xmlns:a16="http://schemas.microsoft.com/office/drawing/2014/main" id="{BCD9ACBE-8EE2-4AF4-84AD-B79A37E33079}"/>
              </a:ext>
            </a:extLst>
          </p:cNvPr>
          <p:cNvSpPr>
            <a:spLocks noGrp="1"/>
          </p:cNvSpPr>
          <p:nvPr>
            <p:ph type="subTitle" idx="1"/>
          </p:nvPr>
        </p:nvSpPr>
        <p:spPr>
          <a:xfrm>
            <a:off x="800418" y="1225588"/>
            <a:ext cx="8705768" cy="5629615"/>
          </a:xfrm>
        </p:spPr>
        <p:txBody>
          <a:bodyPr/>
          <a:lstStyle/>
          <a:p>
            <a:pPr marL="285750" indent="-285750" algn="l">
              <a:buFontTx/>
              <a:buChar char="-"/>
            </a:pPr>
            <a:endParaRPr lang="nl-NL" dirty="0"/>
          </a:p>
          <a:p>
            <a:pPr marL="285750" indent="-285750" algn="l">
              <a:buFontTx/>
              <a:buChar char="-"/>
            </a:pPr>
            <a:endParaRPr lang="nl-NL" dirty="0"/>
          </a:p>
        </p:txBody>
      </p:sp>
      <p:pic>
        <p:nvPicPr>
          <p:cNvPr id="4" name="Afbeelding 3" descr="Afbeelding met tekst&#10;&#10;Automatisch gegenereerde beschrijving">
            <a:extLst>
              <a:ext uri="{FF2B5EF4-FFF2-40B4-BE49-F238E27FC236}">
                <a16:creationId xmlns:a16="http://schemas.microsoft.com/office/drawing/2014/main" id="{CCCA09B0-0230-46FB-9B6A-B4600BE292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2965" y="0"/>
            <a:ext cx="3360420" cy="502920"/>
          </a:xfrm>
          <a:prstGeom prst="rect">
            <a:avLst/>
          </a:prstGeom>
          <a:noFill/>
          <a:ln>
            <a:noFill/>
          </a:ln>
        </p:spPr>
      </p:pic>
      <p:sp>
        <p:nvSpPr>
          <p:cNvPr id="9" name="Tekstvak 8">
            <a:extLst>
              <a:ext uri="{FF2B5EF4-FFF2-40B4-BE49-F238E27FC236}">
                <a16:creationId xmlns:a16="http://schemas.microsoft.com/office/drawing/2014/main" id="{7B89B624-1566-546E-AFCD-C4C5E5969F59}"/>
              </a:ext>
            </a:extLst>
          </p:cNvPr>
          <p:cNvSpPr txBox="1"/>
          <p:nvPr/>
        </p:nvSpPr>
        <p:spPr>
          <a:xfrm>
            <a:off x="800418" y="1225588"/>
            <a:ext cx="9528326" cy="5632311"/>
          </a:xfrm>
          <a:prstGeom prst="rect">
            <a:avLst/>
          </a:prstGeom>
          <a:noFill/>
        </p:spPr>
        <p:txBody>
          <a:bodyPr wrap="square">
            <a:spAutoFit/>
          </a:bodyPr>
          <a:lstStyle/>
          <a:p>
            <a:pPr marL="285750" indent="-285750">
              <a:buFontTx/>
              <a:buChar char="-"/>
            </a:pPr>
            <a:r>
              <a:rPr lang="nl-NL" sz="2400" dirty="0">
                <a:solidFill>
                  <a:srgbClr val="002060"/>
                </a:solidFill>
              </a:rPr>
              <a:t>Alles regelen rond AVG en UBO (wet op privacy)</a:t>
            </a:r>
          </a:p>
          <a:p>
            <a:pPr marL="285750" indent="-285750">
              <a:buFontTx/>
              <a:buChar char="-"/>
            </a:pPr>
            <a:r>
              <a:rPr lang="nl-NL" sz="2400" dirty="0">
                <a:solidFill>
                  <a:srgbClr val="002060"/>
                </a:solidFill>
              </a:rPr>
              <a:t>Taakverdeling bestuur</a:t>
            </a:r>
          </a:p>
          <a:p>
            <a:pPr marL="285750" indent="-285750">
              <a:buFontTx/>
              <a:buChar char="-"/>
            </a:pPr>
            <a:r>
              <a:rPr lang="nl-NL" sz="2400" dirty="0">
                <a:solidFill>
                  <a:srgbClr val="002060"/>
                </a:solidFill>
              </a:rPr>
              <a:t>2 leden zijn lid van de Klachtencommissie, er was 1 bijeenkomst in 2025</a:t>
            </a:r>
          </a:p>
          <a:p>
            <a:pPr marL="285750" indent="-285750">
              <a:buFontTx/>
              <a:buChar char="-"/>
            </a:pPr>
            <a:r>
              <a:rPr lang="nl-NL" sz="2400" dirty="0">
                <a:solidFill>
                  <a:srgbClr val="002060"/>
                </a:solidFill>
              </a:rPr>
              <a:t>2 leden namen deel aan bespreking prestatieafspraken, 4 bijeenkomsten bijgewoond. In December werden de afspraken ondertekend. Belangrijkste punt voor de Huurdersraad: Betaalbaarheid. </a:t>
            </a:r>
          </a:p>
          <a:p>
            <a:pPr marL="285750" indent="-285750">
              <a:buFontTx/>
              <a:buChar char="-"/>
            </a:pPr>
            <a:r>
              <a:rPr lang="nl-NL" sz="2400" dirty="0">
                <a:solidFill>
                  <a:srgbClr val="002060"/>
                </a:solidFill>
              </a:rPr>
              <a:t>Bijeenkomsten Woonbond ( digitaal en/of fysiek)</a:t>
            </a:r>
          </a:p>
          <a:p>
            <a:pPr marL="285750" indent="-285750">
              <a:buFontTx/>
              <a:buChar char="-"/>
            </a:pPr>
            <a:r>
              <a:rPr lang="nl-NL" sz="2400" dirty="0">
                <a:solidFill>
                  <a:srgbClr val="002060"/>
                </a:solidFill>
              </a:rPr>
              <a:t>Bijeenkomsten Woon -Twente.2 bijeenkomsten  bij gewoond. Meedenken over hoe moet in de toekomst de sociale huurwoning en woonwijk eruitzien.</a:t>
            </a:r>
          </a:p>
          <a:p>
            <a:pPr marL="285750" indent="-285750">
              <a:buFontTx/>
              <a:buChar char="-"/>
            </a:pPr>
            <a:r>
              <a:rPr lang="nl-NL" sz="2400" dirty="0">
                <a:solidFill>
                  <a:srgbClr val="002060"/>
                </a:solidFill>
              </a:rPr>
              <a:t>Contact onderhouden met Woonbond, Woon -Twente, Klachtencommissie </a:t>
            </a:r>
          </a:p>
          <a:p>
            <a:pPr marL="285750" indent="-285750">
              <a:buFontTx/>
              <a:buChar char="-"/>
            </a:pPr>
            <a:r>
              <a:rPr lang="nl-NL" sz="2400" dirty="0">
                <a:solidFill>
                  <a:srgbClr val="002060"/>
                </a:solidFill>
              </a:rPr>
              <a:t>Onderhouden van de  website en facebookpagina</a:t>
            </a:r>
          </a:p>
        </p:txBody>
      </p:sp>
    </p:spTree>
    <p:extLst>
      <p:ext uri="{BB962C8B-B14F-4D97-AF65-F5344CB8AC3E}">
        <p14:creationId xmlns:p14="http://schemas.microsoft.com/office/powerpoint/2010/main" val="901128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0570C-1252-4895-BB9E-1C2C53223D8F}"/>
              </a:ext>
            </a:extLst>
          </p:cNvPr>
          <p:cNvSpPr>
            <a:spLocks noGrp="1"/>
          </p:cNvSpPr>
          <p:nvPr>
            <p:ph type="ctrTitle"/>
          </p:nvPr>
        </p:nvSpPr>
        <p:spPr>
          <a:xfrm>
            <a:off x="685030" y="502920"/>
            <a:ext cx="7766936" cy="725516"/>
          </a:xfrm>
        </p:spPr>
        <p:txBody>
          <a:bodyPr/>
          <a:lstStyle/>
          <a:p>
            <a:pPr algn="l"/>
            <a:r>
              <a:rPr lang="nl-NL" sz="4000" dirty="0"/>
              <a:t>Geen klachtencommissie</a:t>
            </a:r>
          </a:p>
        </p:txBody>
      </p:sp>
      <p:sp>
        <p:nvSpPr>
          <p:cNvPr id="3" name="Ondertitel 2">
            <a:extLst>
              <a:ext uri="{FF2B5EF4-FFF2-40B4-BE49-F238E27FC236}">
                <a16:creationId xmlns:a16="http://schemas.microsoft.com/office/drawing/2014/main" id="{BCD9ACBE-8EE2-4AF4-84AD-B79A37E33079}"/>
              </a:ext>
            </a:extLst>
          </p:cNvPr>
          <p:cNvSpPr>
            <a:spLocks noGrp="1"/>
          </p:cNvSpPr>
          <p:nvPr>
            <p:ph type="subTitle" idx="1"/>
          </p:nvPr>
        </p:nvSpPr>
        <p:spPr>
          <a:xfrm>
            <a:off x="600365" y="1330036"/>
            <a:ext cx="9032734" cy="5527963"/>
          </a:xfrm>
        </p:spPr>
        <p:txBody>
          <a:bodyPr>
            <a:noAutofit/>
          </a:bodyPr>
          <a:lstStyle/>
          <a:p>
            <a:pPr algn="just"/>
            <a:endParaRPr lang="nl-NL" sz="2400" dirty="0">
              <a:solidFill>
                <a:srgbClr val="002060"/>
              </a:solidFill>
            </a:endParaRPr>
          </a:p>
          <a:p>
            <a:pPr algn="just"/>
            <a:r>
              <a:rPr lang="nl-NL" sz="2400" dirty="0">
                <a:solidFill>
                  <a:srgbClr val="002060"/>
                </a:solidFill>
              </a:rPr>
              <a:t>Huurders nemen vaak ook contact op als er klachten zijn over Mijande Wonen. de Huurdersraad is echter geen klachtencommissie. Ook hier is er een adviserende rol voor de Huurdersraad weggelegd, </a:t>
            </a:r>
          </a:p>
          <a:p>
            <a:pPr algn="just"/>
            <a:r>
              <a:rPr lang="nl-NL" sz="2400" dirty="0">
                <a:solidFill>
                  <a:srgbClr val="002060"/>
                </a:solidFill>
              </a:rPr>
              <a:t>het advies is dan ook meestal om in gesprek te blijven met Mijande Wonen over de klacht, lukt het niet om eruit te komen dan is het mogelijk om naar de regionale Klachtencommissie te gaan. De Huurdersraad zal de huurder hierbij adviseren.</a:t>
            </a:r>
          </a:p>
          <a:p>
            <a:pPr algn="just"/>
            <a:r>
              <a:rPr lang="nl-NL" sz="2400" dirty="0">
                <a:solidFill>
                  <a:srgbClr val="002060"/>
                </a:solidFill>
              </a:rPr>
              <a:t> De Huurdersraad kan helpen om vragen beantwoord te krijgen en problemen onder  de aandacht te brengen, ook het afgelopen jaar is dat verschillende keren gebeurd.</a:t>
            </a:r>
          </a:p>
          <a:p>
            <a:pPr algn="l"/>
            <a:endParaRPr lang="nl-NL" sz="2000" dirty="0"/>
          </a:p>
        </p:txBody>
      </p:sp>
      <p:pic>
        <p:nvPicPr>
          <p:cNvPr id="4" name="Afbeelding 3" descr="Afbeelding met tekst&#10;&#10;Automatisch gegenereerde beschrijving">
            <a:extLst>
              <a:ext uri="{FF2B5EF4-FFF2-40B4-BE49-F238E27FC236}">
                <a16:creationId xmlns:a16="http://schemas.microsoft.com/office/drawing/2014/main" id="{CCCA09B0-0230-46FB-9B6A-B4600BE292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2965" y="0"/>
            <a:ext cx="3360420" cy="502920"/>
          </a:xfrm>
          <a:prstGeom prst="rect">
            <a:avLst/>
          </a:prstGeom>
          <a:noFill/>
          <a:ln>
            <a:noFill/>
          </a:ln>
        </p:spPr>
      </p:pic>
    </p:spTree>
    <p:extLst>
      <p:ext uri="{BB962C8B-B14F-4D97-AF65-F5344CB8AC3E}">
        <p14:creationId xmlns:p14="http://schemas.microsoft.com/office/powerpoint/2010/main" val="3911404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30570C-1252-4895-BB9E-1C2C53223D8F}"/>
              </a:ext>
            </a:extLst>
          </p:cNvPr>
          <p:cNvSpPr>
            <a:spLocks noGrp="1"/>
          </p:cNvSpPr>
          <p:nvPr>
            <p:ph type="ctrTitle"/>
          </p:nvPr>
        </p:nvSpPr>
        <p:spPr>
          <a:xfrm>
            <a:off x="862965" y="558537"/>
            <a:ext cx="8667290" cy="724922"/>
          </a:xfrm>
        </p:spPr>
        <p:txBody>
          <a:bodyPr/>
          <a:lstStyle/>
          <a:p>
            <a:pPr algn="l"/>
            <a:r>
              <a:rPr lang="nl-NL" dirty="0"/>
              <a:t>Wij blijven</a:t>
            </a:r>
          </a:p>
        </p:txBody>
      </p:sp>
      <p:sp>
        <p:nvSpPr>
          <p:cNvPr id="3" name="Ondertitel 2">
            <a:extLst>
              <a:ext uri="{FF2B5EF4-FFF2-40B4-BE49-F238E27FC236}">
                <a16:creationId xmlns:a16="http://schemas.microsoft.com/office/drawing/2014/main" id="{BCD9ACBE-8EE2-4AF4-84AD-B79A37E33079}"/>
              </a:ext>
            </a:extLst>
          </p:cNvPr>
          <p:cNvSpPr>
            <a:spLocks noGrp="1"/>
          </p:cNvSpPr>
          <p:nvPr>
            <p:ph type="subTitle" idx="1"/>
          </p:nvPr>
        </p:nvSpPr>
        <p:spPr>
          <a:xfrm>
            <a:off x="559675" y="1339076"/>
            <a:ext cx="8564555" cy="5936709"/>
          </a:xfrm>
        </p:spPr>
        <p:txBody>
          <a:bodyPr>
            <a:normAutofit/>
          </a:bodyPr>
          <a:lstStyle/>
          <a:p>
            <a:pPr marL="285750" indent="-285750" algn="l">
              <a:buFontTx/>
              <a:buChar char="-"/>
            </a:pPr>
            <a:r>
              <a:rPr lang="nl-NL" sz="2800" dirty="0">
                <a:solidFill>
                  <a:srgbClr val="002060"/>
                </a:solidFill>
              </a:rPr>
              <a:t>Opkomen voor de huurder</a:t>
            </a:r>
          </a:p>
          <a:p>
            <a:pPr marL="285750" indent="-285750" algn="l">
              <a:buFontTx/>
              <a:buChar char="-"/>
            </a:pPr>
            <a:r>
              <a:rPr lang="nl-NL" sz="2800" dirty="0">
                <a:solidFill>
                  <a:srgbClr val="002060"/>
                </a:solidFill>
              </a:rPr>
              <a:t>Ons inzetten voor Betaalbare huur </a:t>
            </a:r>
          </a:p>
          <a:p>
            <a:pPr marL="285750" indent="-285750" algn="l">
              <a:buFontTx/>
              <a:buChar char="-"/>
            </a:pPr>
            <a:r>
              <a:rPr lang="nl-NL" sz="2800" dirty="0">
                <a:solidFill>
                  <a:srgbClr val="002060"/>
                </a:solidFill>
              </a:rPr>
              <a:t>In gesprek met Mijande over alles wat met huurders te maken heeft. Gevraagd en ongevraagd.</a:t>
            </a:r>
          </a:p>
          <a:p>
            <a:pPr marL="285750" indent="-285750" algn="l">
              <a:buFontTx/>
              <a:buChar char="-"/>
            </a:pPr>
            <a:r>
              <a:rPr lang="nl-NL" sz="2800" dirty="0">
                <a:solidFill>
                  <a:srgbClr val="002060"/>
                </a:solidFill>
              </a:rPr>
              <a:t>In gesprek met huurders </a:t>
            </a:r>
          </a:p>
          <a:p>
            <a:pPr marL="285750" indent="-285750" algn="l">
              <a:buFontTx/>
              <a:buChar char="-"/>
            </a:pPr>
            <a:r>
              <a:rPr lang="nl-NL" sz="2800" dirty="0">
                <a:solidFill>
                  <a:srgbClr val="002060"/>
                </a:solidFill>
              </a:rPr>
              <a:t>Onze kennis vergroten door Webinars /cursussen te volgen, minstens 2 per bestuurslid per jaar</a:t>
            </a:r>
          </a:p>
          <a:p>
            <a:pPr marL="285750" indent="-285750" algn="l">
              <a:buFontTx/>
              <a:buChar char="-"/>
            </a:pPr>
            <a:r>
              <a:rPr lang="nl-NL" sz="2800" dirty="0">
                <a:solidFill>
                  <a:srgbClr val="002060"/>
                </a:solidFill>
              </a:rPr>
              <a:t>De bekendheid van de Huurdersraad vergroten </a:t>
            </a:r>
          </a:p>
          <a:p>
            <a:pPr marL="285750" indent="-285750" algn="l">
              <a:buFontTx/>
              <a:buChar char="-"/>
            </a:pPr>
            <a:r>
              <a:rPr lang="nl-NL" sz="2800" dirty="0">
                <a:solidFill>
                  <a:srgbClr val="002060"/>
                </a:solidFill>
              </a:rPr>
              <a:t>Bestuursleden werven om ons bestuur te laten groeien.</a:t>
            </a:r>
            <a:endParaRPr lang="nl-NL" sz="2800" dirty="0"/>
          </a:p>
          <a:p>
            <a:pPr algn="l"/>
            <a:endParaRPr lang="nl-NL" dirty="0"/>
          </a:p>
        </p:txBody>
      </p:sp>
      <p:pic>
        <p:nvPicPr>
          <p:cNvPr id="4" name="Afbeelding 3" descr="Afbeelding met tekst&#10;&#10;Automatisch gegenereerde beschrijving">
            <a:extLst>
              <a:ext uri="{FF2B5EF4-FFF2-40B4-BE49-F238E27FC236}">
                <a16:creationId xmlns:a16="http://schemas.microsoft.com/office/drawing/2014/main" id="{CCCA09B0-0230-46FB-9B6A-B4600BE292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2965" y="0"/>
            <a:ext cx="3360420" cy="502920"/>
          </a:xfrm>
          <a:prstGeom prst="rect">
            <a:avLst/>
          </a:prstGeom>
          <a:noFill/>
          <a:ln>
            <a:noFill/>
          </a:ln>
        </p:spPr>
      </p:pic>
    </p:spTree>
    <p:extLst>
      <p:ext uri="{BB962C8B-B14F-4D97-AF65-F5344CB8AC3E}">
        <p14:creationId xmlns:p14="http://schemas.microsoft.com/office/powerpoint/2010/main" val="413312928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1985</TotalTime>
  <Words>676</Words>
  <Application>Microsoft Office PowerPoint</Application>
  <PresentationFormat>Breedbeeld</PresentationFormat>
  <Paragraphs>78</Paragraphs>
  <Slides>9</Slides>
  <Notes>0</Notes>
  <HiddenSlides>0</HiddenSlides>
  <MMClips>0</MMClips>
  <ScaleCrop>false</ScaleCrop>
  <HeadingPairs>
    <vt:vector size="4" baseType="variant">
      <vt:variant>
        <vt:lpstr>Thema</vt:lpstr>
      </vt:variant>
      <vt:variant>
        <vt:i4>1</vt:i4>
      </vt:variant>
      <vt:variant>
        <vt:lpstr>Diatitels</vt:lpstr>
      </vt:variant>
      <vt:variant>
        <vt:i4>9</vt:i4>
      </vt:variant>
    </vt:vector>
  </HeadingPairs>
  <TitlesOfParts>
    <vt:vector size="10" baseType="lpstr">
      <vt:lpstr>Facet</vt:lpstr>
      <vt:lpstr>Jaarverslag secretariaat 2025</vt:lpstr>
      <vt:lpstr>Doel van de Huurdersraad</vt:lpstr>
      <vt:lpstr>Contact met huurders</vt:lpstr>
      <vt:lpstr>  Samenstelling bestuur</vt:lpstr>
      <vt:lpstr>Samenstelling bestuur 2025</vt:lpstr>
      <vt:lpstr>Activiteiten 2025 </vt:lpstr>
      <vt:lpstr>Activiteiten 2025</vt:lpstr>
      <vt:lpstr>Geen klachtencommissie</vt:lpstr>
      <vt:lpstr>Wij blijven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Doel van de Huurdersraad</dc:title>
  <dc:creator>Huurdersraad Mijande Wonen</dc:creator>
  <cp:lastModifiedBy>Huurdersraad Mijande Wonen</cp:lastModifiedBy>
  <cp:revision>34</cp:revision>
  <cp:lastPrinted>2025-04-14T09:10:37Z</cp:lastPrinted>
  <dcterms:created xsi:type="dcterms:W3CDTF">2022-03-21T11:34:33Z</dcterms:created>
  <dcterms:modified xsi:type="dcterms:W3CDTF">2026-04-08T07:27:49Z</dcterms:modified>
</cp:coreProperties>
</file>